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2" autoAdjust="0"/>
    <p:restoredTop sz="94660"/>
  </p:normalViewPr>
  <p:slideViewPr>
    <p:cSldViewPr snapToGrid="0">
      <p:cViewPr varScale="1">
        <p:scale>
          <a:sx n="90" d="100"/>
          <a:sy n="90" d="100"/>
        </p:scale>
        <p:origin x="5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2693F-3169-7CF5-0884-68EC797460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23EEA4-C82A-56A5-05F8-AA724F2618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D7BC7-8210-57C3-09FD-1950B16A2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606C6-D3F0-A5AD-27AA-17E62864C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DE5B5-6DE8-F123-99AD-6D129CDDC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290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3D7EF-E616-C919-CDC8-148089333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534E7E-903F-890B-1EA2-828107493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B8E92-7C8B-4557-4693-3CF210D55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DCA48-6F4E-77B5-8AD4-363D4638B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7011D-B434-7363-DF10-A4C993FC3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142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802662-C03E-5BA5-A1F6-C7B6D93DF1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89498B-DB2B-3C8B-35B3-D93FD7D3AD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215DB-49A1-6F9D-0D78-A314CC892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4C64D-8A4D-B85F-C9B9-CFAFCCB27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33AB6-22CD-0173-E463-81CA1C51F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75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BDA2C-D7CE-C03C-1AD4-38925036D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90788-2788-DC96-9C93-342F68A5A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4E164-A26B-8A35-16BA-E867A8FA3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E241D-5CFA-853E-D4F0-50AA655D2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DFA89-7601-94DB-5674-A29CF5558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313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1E58F-AC2D-3DEE-98B9-BC3802BFE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EECDAA-FFA2-2791-CAA9-6866D6A9A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72ABD-4F01-1937-8E22-CA110E0C7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68482-0754-E248-6EB6-6659CB1A0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F1FE9-1B14-34A2-107F-7D17C8D51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685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D1C50-C2D7-1933-E41E-33799CF5B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D84DD-2DAE-8FAE-2B4A-F4EFE253E7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A44FD-A5F0-7633-3596-D9C7F5681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6D4533-F16F-A45B-9A63-010A20B24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F61FE8-1AC2-E5B5-BC62-0DEC7AB70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8878D-33D1-1735-CADD-9ED0CEAD3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186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3F012-1D30-1B4D-7F54-BBAE49D21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900C23-83FC-B6D8-22FE-C129C71CF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05A046-D587-2289-E80F-C9E68057E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AD592-6B84-282E-13D4-A2D8EE247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7BC384-2192-3488-B9DC-6A846BF848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00C2F0-E83A-4DBA-BD90-BF495506F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6BEFB0-FD39-B2C2-B606-CC5DD8CE7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F8A582-9409-4E41-E97D-AB7052BEC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441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A75B3-DCA3-AD86-7580-E9030909A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F07BB6-419C-66F1-F7FD-898ACEF87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07F89A-5D89-625E-742D-F5978FE0F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A9E5B7-EED7-39E3-0006-8607FB49D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585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F4BE2C-7B53-5F77-CA05-C52089D4B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BB778-B220-3BFA-30E7-263E52177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4E372-6E31-2A49-931B-CC8962FD5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54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1B44-613C-3BEA-E8AF-43ECAE6EF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9B95D-DFB8-E6B5-8236-A00B323BF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D353A8-FFCB-D321-9D7E-6FC262BA7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0F680C-F998-215E-EEEB-EC0383301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7B059-3B38-CAD0-6A7F-94F8C1CE0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A0ED2D-6179-7C04-B214-1DF455271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75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C8522-1DF1-28F6-4969-E81F5664B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244A74-AAE4-0B88-97CD-2BB00A0A65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278521-2E42-043C-5517-D207B91462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0C234F-57D4-E20B-B1B4-9790C9AE4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9E64BA-3094-DE01-CA6E-2BADA4DF3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9F416-5B92-C419-3C0F-522DEB317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289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5A9229-2E16-0489-CA03-7D42269A3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93CC7-55FB-C325-F2CF-E1D31E4AF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AF417-7EF9-1F33-DA46-6612F14160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7FA7C-1E51-468C-A560-74E7AB833DE4}" type="datetimeFigureOut">
              <a:rPr lang="en-US" smtClean="0"/>
              <a:t>11/8/2024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46493-9DDF-E282-077A-E005F509C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930F6-F04D-5336-6392-CF09A3122A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0D804-9A92-40D3-94FB-6BFDDC61D0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207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83" name="Google Shape;3438;p84">
            <a:extLst>
              <a:ext uri="{FF2B5EF4-FFF2-40B4-BE49-F238E27FC236}">
                <a16:creationId xmlns:a16="http://schemas.microsoft.com/office/drawing/2014/main" id="{653AF5EF-A75F-40FE-8859-AC05014F62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5630" y="2339643"/>
            <a:ext cx="3529326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742950" indent="-28575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430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002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574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eaLnBrk="1"/>
            <a:r>
              <a:rPr lang="en-US" altLang="en-US" sz="14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Input Financing</a:t>
            </a:r>
          </a:p>
          <a:p>
            <a:pPr eaLnBrk="1"/>
            <a:r>
              <a:rPr lang="en-US" altLang="en-US" sz="1400" dirty="0">
                <a:solidFill>
                  <a:srgbClr val="0C0C0C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Seed, Fertilizers, and Chemicals</a:t>
            </a:r>
          </a:p>
        </p:txBody>
      </p:sp>
      <p:sp>
        <p:nvSpPr>
          <p:cNvPr id="62484" name="Google Shape;3439;p84">
            <a:extLst>
              <a:ext uri="{FF2B5EF4-FFF2-40B4-BE49-F238E27FC236}">
                <a16:creationId xmlns:a16="http://schemas.microsoft.com/office/drawing/2014/main" id="{399A929F-6C8A-4558-909F-69382FA1635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61924" y="2166624"/>
            <a:ext cx="11784" cy="657229"/>
          </a:xfrm>
          <a:prstGeom prst="line">
            <a:avLst/>
          </a:prstGeom>
          <a:noFill/>
          <a:ln w="12700">
            <a:solidFill>
              <a:srgbClr val="5B9BD5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45720" tIns="45720" rIns="45720" bIns="45720"/>
          <a:lstStyle/>
          <a:p>
            <a:endParaRPr lang="en-US" sz="900" dirty="0"/>
          </a:p>
        </p:txBody>
      </p:sp>
      <p:sp>
        <p:nvSpPr>
          <p:cNvPr id="62481" name="Google Shape;3441;p84">
            <a:extLst>
              <a:ext uri="{FF2B5EF4-FFF2-40B4-BE49-F238E27FC236}">
                <a16:creationId xmlns:a16="http://schemas.microsoft.com/office/drawing/2014/main" id="{4EBE7581-DB17-4FAC-A3B5-ECBE1F5A11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2868" y="5522287"/>
            <a:ext cx="4443395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742950" indent="-28575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430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002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574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eaLnBrk="1"/>
            <a:r>
              <a:rPr lang="en-US" altLang="en-US" sz="14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Traceability</a:t>
            </a:r>
          </a:p>
          <a:p>
            <a:pPr>
              <a:spcBef>
                <a:spcPts val="600"/>
              </a:spcBef>
            </a:pPr>
            <a:r>
              <a:rPr lang="en-US" altLang="en-US" sz="1400" dirty="0">
                <a:solidFill>
                  <a:srgbClr val="0C0C0C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End to End traceability Opening a Door to export Market</a:t>
            </a:r>
          </a:p>
        </p:txBody>
      </p:sp>
      <p:grpSp>
        <p:nvGrpSpPr>
          <p:cNvPr id="62468" name="Google Shape;3443;p84">
            <a:extLst>
              <a:ext uri="{FF2B5EF4-FFF2-40B4-BE49-F238E27FC236}">
                <a16:creationId xmlns:a16="http://schemas.microsoft.com/office/drawing/2014/main" id="{1CBB14E5-147F-43D2-A8DA-F1C2E7D06FAE}"/>
              </a:ext>
            </a:extLst>
          </p:cNvPr>
          <p:cNvGrpSpPr>
            <a:grpSpLocks/>
          </p:cNvGrpSpPr>
          <p:nvPr/>
        </p:nvGrpSpPr>
        <p:grpSpPr bwMode="auto">
          <a:xfrm>
            <a:off x="439793" y="2732087"/>
            <a:ext cx="7761501" cy="1130007"/>
            <a:chOff x="-15500955" y="-1"/>
            <a:chExt cx="15525309" cy="2260063"/>
          </a:xfrm>
        </p:grpSpPr>
        <p:sp>
          <p:nvSpPr>
            <p:cNvPr id="62479" name="Google Shape;3444;p84">
              <a:extLst>
                <a:ext uri="{FF2B5EF4-FFF2-40B4-BE49-F238E27FC236}">
                  <a16:creationId xmlns:a16="http://schemas.microsoft.com/office/drawing/2014/main" id="{A8CD0CE5-0E40-4D25-9409-2088D9B642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5500955" y="1244378"/>
              <a:ext cx="5362747" cy="10156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 defTabSz="1828800">
                <a:defRPr sz="24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  <a:lvl2pPr marL="742950" indent="-285750" defTabSz="1828800">
                <a:defRPr sz="24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2pPr>
              <a:lvl3pPr marL="1143000" indent="-228600" defTabSz="1828800">
                <a:defRPr sz="24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3pPr>
              <a:lvl4pPr marL="1600200" indent="-228600" defTabSz="1828800">
                <a:defRPr sz="24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4pPr>
              <a:lvl5pPr marL="2057400" indent="-228600" defTabSz="1828800">
                <a:defRPr sz="24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5pPr>
              <a:lvl6pPr marL="2514600" indent="-228600" defTabSz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6pPr>
              <a:lvl7pPr marL="2971800" indent="-228600" defTabSz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7pPr>
              <a:lvl8pPr marL="3429000" indent="-228600" defTabSz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8pPr>
              <a:lvl9pPr marL="3886200" indent="-228600" defTabSz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5E5E5E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9pPr>
            </a:lstStyle>
            <a:p>
              <a:pPr eaLnBrk="1"/>
              <a:r>
                <a:rPr lang="en-US" altLang="en-US" sz="1400" b="1" dirty="0">
                  <a:solidFill>
                    <a:schemeClr val="tx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rPr>
                <a:t>Market Linkage</a:t>
              </a:r>
            </a:p>
            <a:p>
              <a:pPr>
                <a:spcBef>
                  <a:spcPts val="600"/>
                </a:spcBef>
              </a:pPr>
              <a:r>
                <a:rPr lang="en-US" altLang="en-US" sz="1400" dirty="0">
                  <a:solidFill>
                    <a:srgbClr val="0C0C0C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rPr>
                <a:t>Provide Buyers to Farmer.</a:t>
              </a:r>
            </a:p>
          </p:txBody>
        </p:sp>
        <p:sp>
          <p:nvSpPr>
            <p:cNvPr id="62480" name="Google Shape;3445;p84">
              <a:extLst>
                <a:ext uri="{FF2B5EF4-FFF2-40B4-BE49-F238E27FC236}">
                  <a16:creationId xmlns:a16="http://schemas.microsoft.com/office/drawing/2014/main" id="{5DB27299-0B2E-459C-8E67-F47079364E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-1"/>
              <a:ext cx="24354" cy="1301780"/>
            </a:xfrm>
            <a:prstGeom prst="line">
              <a:avLst/>
            </a:prstGeom>
            <a:noFill/>
            <a:ln w="12700">
              <a:solidFill>
                <a:srgbClr val="5B9BD5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45720" tIns="45720" rIns="45720" bIns="45720"/>
            <a:lstStyle/>
            <a:p>
              <a:endParaRPr lang="en-US" sz="900"/>
            </a:p>
          </p:txBody>
        </p:sp>
      </p:grpSp>
      <p:sp>
        <p:nvSpPr>
          <p:cNvPr id="62477" name="Google Shape;3447;p84">
            <a:extLst>
              <a:ext uri="{FF2B5EF4-FFF2-40B4-BE49-F238E27FC236}">
                <a16:creationId xmlns:a16="http://schemas.microsoft.com/office/drawing/2014/main" id="{BBC8A761-D35C-4E26-BA0A-0132F5684A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2868" y="4408997"/>
            <a:ext cx="3741505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>
            <a:lvl1pPr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742950" indent="-28575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430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002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574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eaLnBrk="1"/>
            <a:r>
              <a:rPr lang="en-US" altLang="en-US" sz="1400" b="1" dirty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Advisory Services</a:t>
            </a:r>
          </a:p>
          <a:p>
            <a:pPr>
              <a:spcBef>
                <a:spcPts val="600"/>
              </a:spcBef>
            </a:pPr>
            <a:r>
              <a:rPr lang="en-US" altLang="en-US" sz="1400" dirty="0">
                <a:solidFill>
                  <a:srgbClr val="0C0C0C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Better Farming Practices,</a:t>
            </a:r>
          </a:p>
          <a:p>
            <a:pPr>
              <a:spcBef>
                <a:spcPts val="600"/>
              </a:spcBef>
            </a:pPr>
            <a:r>
              <a:rPr lang="en-US" altLang="en-US" sz="1400" dirty="0">
                <a:solidFill>
                  <a:srgbClr val="0C0C0C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New Agricultural Technology</a:t>
            </a:r>
          </a:p>
        </p:txBody>
      </p:sp>
      <p:sp>
        <p:nvSpPr>
          <p:cNvPr id="62470" name="Google Shape;3449;p84">
            <a:extLst>
              <a:ext uri="{FF2B5EF4-FFF2-40B4-BE49-F238E27FC236}">
                <a16:creationId xmlns:a16="http://schemas.microsoft.com/office/drawing/2014/main" id="{79608F1E-B317-4F4F-8782-EB02A9FF3C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332" y="890588"/>
            <a:ext cx="11463338" cy="1021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45700" tIns="45700" rIns="45700" bIns="45700">
            <a:spAutoFit/>
          </a:bodyPr>
          <a:lstStyle>
            <a:lvl1pPr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742950" indent="-28575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430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002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57400" indent="-228600" defTabSz="1828800"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5146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9718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4290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886200" indent="-228600" defTabSz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just" eaLnBrk="1">
              <a:lnSpc>
                <a:spcPct val="150000"/>
              </a:lnSpc>
            </a:pPr>
            <a:r>
              <a:rPr lang="en-US" altLang="en-US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Furtuu is our comprehensive supply chain system designed to onboard all stakeholders in the farming ecosystem. This innovative solution not only addresses uncollateralized, in-kind loans for farmers but also provides market privileges for various MSMEs. It is open to anyone looking to finance farmers with a feasibility approach through its versatile functionality in one platform.</a:t>
            </a:r>
          </a:p>
        </p:txBody>
      </p:sp>
      <p:pic>
        <p:nvPicPr>
          <p:cNvPr id="62473" name="Google Shape;3386;p83" descr="Google Shape;3386;p83">
            <a:extLst>
              <a:ext uri="{FF2B5EF4-FFF2-40B4-BE49-F238E27FC236}">
                <a16:creationId xmlns:a16="http://schemas.microsoft.com/office/drawing/2014/main" id="{C1631599-4ECB-40B6-AC78-F2CAF4F1E9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32" y="235744"/>
            <a:ext cx="2092325" cy="48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A6DDD2-5898-410D-A787-F2BA425FA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1545" y="1912430"/>
            <a:ext cx="6170561" cy="44667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436D120-961E-2426-8F0E-1B1A31C962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619" y="160762"/>
            <a:ext cx="1428750" cy="581025"/>
          </a:xfrm>
          <a:prstGeom prst="rect">
            <a:avLst/>
          </a:prstGeom>
        </p:spPr>
      </p:pic>
      <p:sp>
        <p:nvSpPr>
          <p:cNvPr id="6" name="Google Shape;3439;p84">
            <a:extLst>
              <a:ext uri="{FF2B5EF4-FFF2-40B4-BE49-F238E27FC236}">
                <a16:creationId xmlns:a16="http://schemas.microsoft.com/office/drawing/2014/main" id="{07A0647F-9957-8B3E-D4E1-C9CC4D7A50D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39979" y="3249273"/>
            <a:ext cx="11784" cy="657229"/>
          </a:xfrm>
          <a:prstGeom prst="line">
            <a:avLst/>
          </a:prstGeom>
          <a:noFill/>
          <a:ln w="12700">
            <a:solidFill>
              <a:srgbClr val="5B9BD5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45720" tIns="45720" rIns="45720" bIns="45720"/>
          <a:lstStyle/>
          <a:p>
            <a:endParaRPr lang="en-US" sz="900" dirty="0"/>
          </a:p>
        </p:txBody>
      </p:sp>
      <p:sp>
        <p:nvSpPr>
          <p:cNvPr id="7" name="Google Shape;3439;p84">
            <a:extLst>
              <a:ext uri="{FF2B5EF4-FFF2-40B4-BE49-F238E27FC236}">
                <a16:creationId xmlns:a16="http://schemas.microsoft.com/office/drawing/2014/main" id="{1946A677-4775-1118-6EDD-120AD4C3DEF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39979" y="4408997"/>
            <a:ext cx="11784" cy="657229"/>
          </a:xfrm>
          <a:prstGeom prst="line">
            <a:avLst/>
          </a:prstGeom>
          <a:noFill/>
          <a:ln w="12700">
            <a:solidFill>
              <a:srgbClr val="5B9BD5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45720" tIns="45720" rIns="45720" bIns="45720"/>
          <a:lstStyle/>
          <a:p>
            <a:endParaRPr lang="en-US" sz="900" dirty="0"/>
          </a:p>
        </p:txBody>
      </p:sp>
      <p:sp>
        <p:nvSpPr>
          <p:cNvPr id="8" name="Google Shape;3439;p84">
            <a:extLst>
              <a:ext uri="{FF2B5EF4-FFF2-40B4-BE49-F238E27FC236}">
                <a16:creationId xmlns:a16="http://schemas.microsoft.com/office/drawing/2014/main" id="{9EF36755-666C-F558-A9AC-C4DA658E7CD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25349" y="5652581"/>
            <a:ext cx="11784" cy="657229"/>
          </a:xfrm>
          <a:prstGeom prst="line">
            <a:avLst/>
          </a:prstGeom>
          <a:noFill/>
          <a:ln w="12700">
            <a:solidFill>
              <a:srgbClr val="5B9BD5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45720" tIns="45720" rIns="45720" bIns="45720"/>
          <a:lstStyle/>
          <a:p>
            <a:endParaRPr lang="en-US" sz="9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6C35421-04FE-FA87-4FEB-D8F7BC9FCD16}"/>
              </a:ext>
            </a:extLst>
          </p:cNvPr>
          <p:cNvSpPr/>
          <p:nvPr/>
        </p:nvSpPr>
        <p:spPr>
          <a:xfrm>
            <a:off x="9299933" y="6516246"/>
            <a:ext cx="2419794" cy="26402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</a:rPr>
              <a:t>Empowering Communities, Transforming Lives! </a:t>
            </a:r>
          </a:p>
        </p:txBody>
      </p:sp>
    </p:spTree>
    <p:extLst>
      <p:ext uri="{BB962C8B-B14F-4D97-AF65-F5344CB8AC3E}">
        <p14:creationId xmlns:p14="http://schemas.microsoft.com/office/powerpoint/2010/main" val="2549808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</Words>
  <Application>Microsoft Office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Narrow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elshaday zewdie</dc:creator>
  <cp:lastModifiedBy>elshaday zewdie</cp:lastModifiedBy>
  <cp:revision>1</cp:revision>
  <dcterms:created xsi:type="dcterms:W3CDTF">2024-11-08T11:57:38Z</dcterms:created>
  <dcterms:modified xsi:type="dcterms:W3CDTF">2024-11-08T11:57:52Z</dcterms:modified>
</cp:coreProperties>
</file>

<file path=docProps/thumbnail.jpeg>
</file>